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2" r:id="rId2"/>
    <p:sldId id="257" r:id="rId3"/>
    <p:sldId id="258" r:id="rId4"/>
    <p:sldId id="259" r:id="rId5"/>
    <p:sldId id="260" r:id="rId6"/>
    <p:sldId id="261" r:id="rId7"/>
    <p:sldId id="264" r:id="rId8"/>
    <p:sldId id="265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1116"/>
    <a:srgbClr val="409671"/>
    <a:srgbClr val="ADDCC8"/>
    <a:srgbClr val="FFC000"/>
    <a:srgbClr val="F8A6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179" autoAdjust="0"/>
  </p:normalViewPr>
  <p:slideViewPr>
    <p:cSldViewPr snapToGrid="0">
      <p:cViewPr varScale="1">
        <p:scale>
          <a:sx n="71" d="100"/>
          <a:sy n="71" d="100"/>
        </p:scale>
        <p:origin x="100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eg>
</file>

<file path=ppt/media/image12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E1A48F-3D53-4794-A9CA-E19617E14A21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B01CE-62D1-41FB-A7A7-02B0D2141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350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B01CE-62D1-41FB-A7A7-02B0D2141A8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522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B01CE-62D1-41FB-A7A7-02B0D2141A8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109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85EB22-D473-49B2-9FB2-77C00B5F5E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B4821AE-3121-402A-9D02-C04CDF0134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045F67-9F44-4081-AC27-D246301FF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DF1570-5C15-4E8E-AB32-AEF7BC8C2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8204D2-42B7-4E67-9CC6-DD1AECBE2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779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A689ED-811A-4212-A873-A5FC0E1F6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24C542E-0606-4494-B8A2-559F36C94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642581-FBC0-49A2-B18C-F0DBA8C2D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1F7E13-76E2-4652-845B-BA93B4D9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2D02EE-E56A-4BB3-82DB-E2C181F62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6768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647C38C-375F-40D4-8521-EE4B9BC4EE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1B5B063-A9F0-459E-8EC4-763A36C27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5D5230-E0AA-4CDB-9926-2A86527AC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38AD32-DE64-4255-AD34-2A89DD6E4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885130-D405-4AA4-9244-C56A59860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1197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93DE8B-D10A-455F-B27F-64AF33270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C4C889-AB52-4D48-99F6-B4309F8788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1FC2F8-8189-443E-BEA5-77F0E08E1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BD9836-A8B6-40E2-AA7B-F4093E74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2A4BF6-3FFA-4D5D-8156-EF2C17758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7672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C501FB-80F9-4D5C-BE57-6B1501A42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CBBFB2-2224-4E3F-A5E3-C30FF42F2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43CA15-DADE-46CF-8A0D-FFFA8957C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6CA661-A44D-46EC-9B37-1292BFD7C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FB0DC9-3D01-4A76-A50A-7A2471BDC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2246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8D0178-26DC-437B-89FA-E94A44C8F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DACBBF5-60D4-414E-B743-80259AAAA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1572F4-74B5-4006-967A-0F676F3C0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E712B4-7F3C-42D0-A136-7F0488DA4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583B72-EC36-410C-9DB6-BED0E165E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802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C05332-AD9C-49EA-8AC3-1EA8CE880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CC1C32-313F-4F69-8FD7-F1F7A6270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38A21A9-513D-418C-8B7F-1E92AA41CD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8B4C87-54D0-489C-8E22-BB254DBD3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E0FECC9-E852-4659-A775-236D89B6E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85A663-0B6C-4D99-9192-2BFFB9F3A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51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B50AD6-7BC9-47A3-A7D4-4D79C0A40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895B35-BC5F-422E-AE31-2991CBD0C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3EB91B1-F8EF-4947-B73A-0656AE0A58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6BF0005-225D-4C1D-A070-E3558FDFD2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B88A838-2E7B-48F7-A74F-9A5635ABB5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45C4960-39C1-437C-A879-AC2C83D4B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14489B2-BF47-4949-99A8-35AD091C0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FD1E8C6-CBF7-4AA8-8392-F01F34D72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799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6597A8-D963-44CE-87EC-14FD60CE3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41F6732-A66D-43D3-946E-C449AAEEB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30E7F3B-BB4C-4B94-BA56-9EF7BE256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15AB4A-F7E2-43FD-84D7-DDB5DBA38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723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C7BB012-8451-4943-AE3D-A78D1129C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4606CE4-DD16-4353-8D66-8A623B785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10927B3-6C24-4215-B806-6E03F7ED1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434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159332-C1B9-40A5-9F09-21887BCF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587ECB-61B1-4F4D-A69F-6E84D1FEF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A180FF7-3805-4B01-93F1-A244C865FD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7AA8459-BABE-449F-849C-E2B91F969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55E7CF-BD72-4980-97C7-41225860E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EC5DB26-391C-4DD7-B17C-4AD2F481D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8328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66E35E-51A5-4AF4-9BC9-AF3655AF4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7332747-12A5-4826-A72F-FE233EA117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35AB8C9-4B78-4B2F-8D91-5833C5B3A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ABB1FF1-5143-46C3-A2FD-35318079E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75FD076-878E-47B5-A920-B11457CB4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A9975C-1A78-4B13-95D1-866D32941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996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1DE76D-FEE7-43AD-83BD-2EB584244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A4B3CBC-BC6C-462F-AD7B-73D4078AF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9DFB45-4C2A-4B5E-B693-16E555B168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AA6A3-4200-4810-9D67-6C91CC0E7A1C}" type="datetimeFigureOut">
              <a:rPr lang="ru-RU" smtClean="0"/>
              <a:t>11.02.2025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D8867D-4B85-4F7B-8BCC-CE3264B6AD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DABA87E-E076-49B4-A808-35DCB978F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081C4-7A85-47AC-92EC-AFF5AC28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3799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Box 142">
            <a:extLst>
              <a:ext uri="{FF2B5EF4-FFF2-40B4-BE49-F238E27FC236}">
                <a16:creationId xmlns:a16="http://schemas.microsoft.com/office/drawing/2014/main" id="{4FDB2C1F-1B2A-4C9F-A103-8B02809851E4}"/>
              </a:ext>
            </a:extLst>
          </p:cNvPr>
          <p:cNvSpPr txBox="1"/>
          <p:nvPr/>
        </p:nvSpPr>
        <p:spPr>
          <a:xfrm>
            <a:off x="4345256" y="44199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DD62FE7B-4480-4CB7-B05B-62182ABAC53E}"/>
              </a:ext>
            </a:extLst>
          </p:cNvPr>
          <p:cNvSpPr txBox="1"/>
          <p:nvPr/>
        </p:nvSpPr>
        <p:spPr>
          <a:xfrm>
            <a:off x="4954856" y="50295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D56BFF90-CF3F-471E-BFB1-BDEA794046F3}"/>
              </a:ext>
            </a:extLst>
          </p:cNvPr>
          <p:cNvSpPr txBox="1"/>
          <p:nvPr/>
        </p:nvSpPr>
        <p:spPr>
          <a:xfrm>
            <a:off x="7979609" y="4605189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D462AE23-43F0-4436-BF99-E22FEBE6D3AC}"/>
              </a:ext>
            </a:extLst>
          </p:cNvPr>
          <p:cNvSpPr txBox="1"/>
          <p:nvPr/>
        </p:nvSpPr>
        <p:spPr>
          <a:xfrm>
            <a:off x="4802456" y="48771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029B9432-2D7A-4A92-B485-1DBB8B744FAA}"/>
              </a:ext>
            </a:extLst>
          </p:cNvPr>
          <p:cNvSpPr txBox="1"/>
          <p:nvPr/>
        </p:nvSpPr>
        <p:spPr>
          <a:xfrm>
            <a:off x="1940575" y="4902064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721CEB3C-7940-4284-91F7-3FCFDAA0325F}"/>
              </a:ext>
            </a:extLst>
          </p:cNvPr>
          <p:cNvSpPr txBox="1"/>
          <p:nvPr/>
        </p:nvSpPr>
        <p:spPr>
          <a:xfrm>
            <a:off x="4650055" y="4706359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6A325F-3343-4505-9B73-45B68B6B1BD5}"/>
              </a:ext>
            </a:extLst>
          </p:cNvPr>
          <p:cNvSpPr txBox="1"/>
          <p:nvPr/>
        </p:nvSpPr>
        <p:spPr>
          <a:xfrm>
            <a:off x="1518918" y="2366861"/>
            <a:ext cx="915416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5400" b="1" dirty="0">
                <a:solidFill>
                  <a:srgbClr val="D5111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Структурна, состав и назначение ЭВМ </a:t>
            </a:r>
            <a:r>
              <a:rPr lang="en-US" sz="5400" b="1" dirty="0">
                <a:solidFill>
                  <a:srgbClr val="D5111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(IBM PC)</a:t>
            </a:r>
            <a:endParaRPr lang="ru-RU" sz="5400" b="1" dirty="0">
              <a:solidFill>
                <a:srgbClr val="D5111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B28D3AB-C6EC-40C4-AC6E-A27A27450A83}"/>
              </a:ext>
            </a:extLst>
          </p:cNvPr>
          <p:cNvCxnSpPr>
            <a:cxnSpLocks/>
          </p:cNvCxnSpPr>
          <p:nvPr/>
        </p:nvCxnSpPr>
        <p:spPr>
          <a:xfrm>
            <a:off x="5375998" y="6346290"/>
            <a:ext cx="1440000" cy="0"/>
          </a:xfrm>
          <a:prstGeom prst="line">
            <a:avLst/>
          </a:prstGeom>
          <a:ln w="28575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4539936-A042-440D-AEA0-07404772C2C6}"/>
              </a:ext>
            </a:extLst>
          </p:cNvPr>
          <p:cNvSpPr txBox="1"/>
          <p:nvPr/>
        </p:nvSpPr>
        <p:spPr>
          <a:xfrm>
            <a:off x="0" y="60960"/>
            <a:ext cx="1219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Кузбасский государственный технический университет имени Т. Ф. Горбачева в г. Прокопьевске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82DAD3-AFF9-4D4E-BBA0-12E60D4802C2}"/>
              </a:ext>
            </a:extLst>
          </p:cNvPr>
          <p:cNvSpPr txBox="1"/>
          <p:nvPr/>
        </p:nvSpPr>
        <p:spPr>
          <a:xfrm>
            <a:off x="0" y="6346290"/>
            <a:ext cx="1219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Прокопьевск, 2024</a:t>
            </a:r>
          </a:p>
        </p:txBody>
      </p:sp>
      <p:grpSp>
        <p:nvGrpSpPr>
          <p:cNvPr id="110" name="Google Shape;386;p38">
            <a:extLst>
              <a:ext uri="{FF2B5EF4-FFF2-40B4-BE49-F238E27FC236}">
                <a16:creationId xmlns:a16="http://schemas.microsoft.com/office/drawing/2014/main" id="{674364AA-7BE9-443F-98D6-89CCC8CB170A}"/>
              </a:ext>
            </a:extLst>
          </p:cNvPr>
          <p:cNvGrpSpPr/>
          <p:nvPr/>
        </p:nvGrpSpPr>
        <p:grpSpPr>
          <a:xfrm>
            <a:off x="3531792" y="1806577"/>
            <a:ext cx="537553" cy="136576"/>
            <a:chOff x="2641350" y="846250"/>
            <a:chExt cx="413600" cy="105075"/>
          </a:xfrm>
        </p:grpSpPr>
        <p:sp>
          <p:nvSpPr>
            <p:cNvPr id="111" name="Google Shape;387;p38">
              <a:extLst>
                <a:ext uri="{FF2B5EF4-FFF2-40B4-BE49-F238E27FC236}">
                  <a16:creationId xmlns:a16="http://schemas.microsoft.com/office/drawing/2014/main" id="{216C34C8-B5B4-44B6-B796-C516CFF1C900}"/>
                </a:ext>
              </a:extLst>
            </p:cNvPr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88;p38">
              <a:extLst>
                <a:ext uri="{FF2B5EF4-FFF2-40B4-BE49-F238E27FC236}">
                  <a16:creationId xmlns:a16="http://schemas.microsoft.com/office/drawing/2014/main" id="{664ED1D2-BCAE-4547-909C-ADF214D3E439}"/>
                </a:ext>
              </a:extLst>
            </p:cNvPr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89;p38">
              <a:extLst>
                <a:ext uri="{FF2B5EF4-FFF2-40B4-BE49-F238E27FC236}">
                  <a16:creationId xmlns:a16="http://schemas.microsoft.com/office/drawing/2014/main" id="{0C630CC4-DEF5-412B-8DE0-0B8DA4346DD6}"/>
                </a:ext>
              </a:extLst>
            </p:cNvPr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90;p38">
              <a:extLst>
                <a:ext uri="{FF2B5EF4-FFF2-40B4-BE49-F238E27FC236}">
                  <a16:creationId xmlns:a16="http://schemas.microsoft.com/office/drawing/2014/main" id="{2D86BEE0-2B1E-4168-B067-13D1A3F8CDA4}"/>
                </a:ext>
              </a:extLst>
            </p:cNvPr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" name="Прямая соединительная линия 114">
            <a:extLst>
              <a:ext uri="{FF2B5EF4-FFF2-40B4-BE49-F238E27FC236}">
                <a16:creationId xmlns:a16="http://schemas.microsoft.com/office/drawing/2014/main" id="{56186608-B1A3-4CC4-8D6C-845110CCF2F6}"/>
              </a:ext>
            </a:extLst>
          </p:cNvPr>
          <p:cNvCxnSpPr>
            <a:cxnSpLocks/>
          </p:cNvCxnSpPr>
          <p:nvPr/>
        </p:nvCxnSpPr>
        <p:spPr>
          <a:xfrm>
            <a:off x="3719446" y="4402440"/>
            <a:ext cx="7776554" cy="13274"/>
          </a:xfrm>
          <a:prstGeom prst="line">
            <a:avLst/>
          </a:prstGeom>
          <a:ln w="28575" cap="sq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DA174C79-79DE-4025-896D-90FA8017DAA2}"/>
              </a:ext>
            </a:extLst>
          </p:cNvPr>
          <p:cNvSpPr txBox="1"/>
          <p:nvPr/>
        </p:nvSpPr>
        <p:spPr>
          <a:xfrm>
            <a:off x="4955666" y="4574272"/>
            <a:ext cx="723633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 студент группы ИИб-241.2</a:t>
            </a:r>
            <a:b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Михеев Владислав Алексеевич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8DE98B2-9920-4E15-9A0D-1C0EB647208E}"/>
              </a:ext>
            </a:extLst>
          </p:cNvPr>
          <p:cNvSpPr txBox="1"/>
          <p:nvPr/>
        </p:nvSpPr>
        <p:spPr>
          <a:xfrm>
            <a:off x="1297256" y="13719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4BD25FA-8E6C-481E-8F46-E07365126CE1}"/>
              </a:ext>
            </a:extLst>
          </p:cNvPr>
          <p:cNvSpPr txBox="1"/>
          <p:nvPr/>
        </p:nvSpPr>
        <p:spPr>
          <a:xfrm>
            <a:off x="879488" y="258527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AC2C51A-27AB-40A4-A4EF-C620C1B6285B}"/>
              </a:ext>
            </a:extLst>
          </p:cNvPr>
          <p:cNvSpPr txBox="1"/>
          <p:nvPr/>
        </p:nvSpPr>
        <p:spPr>
          <a:xfrm>
            <a:off x="6925546" y="1523940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26FA35B-520F-48A0-900E-740FFC442532}"/>
              </a:ext>
            </a:extLst>
          </p:cNvPr>
          <p:cNvSpPr txBox="1"/>
          <p:nvPr/>
        </p:nvSpPr>
        <p:spPr>
          <a:xfrm>
            <a:off x="4069345" y="1093781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848D2459-0422-49E9-A106-016B274ADCB0}"/>
              </a:ext>
            </a:extLst>
          </p:cNvPr>
          <p:cNvSpPr txBox="1"/>
          <p:nvPr/>
        </p:nvSpPr>
        <p:spPr>
          <a:xfrm>
            <a:off x="4726659" y="5162182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4B2EE21A-CC25-4E86-9CF9-85484C7A234C}"/>
              </a:ext>
            </a:extLst>
          </p:cNvPr>
          <p:cNvSpPr txBox="1"/>
          <p:nvPr/>
        </p:nvSpPr>
        <p:spPr>
          <a:xfrm>
            <a:off x="1975173" y="5561460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529EAF4-7855-421E-A1F9-ABEA6D4CE65E}"/>
              </a:ext>
            </a:extLst>
          </p:cNvPr>
          <p:cNvSpPr txBox="1"/>
          <p:nvPr/>
        </p:nvSpPr>
        <p:spPr>
          <a:xfrm>
            <a:off x="6973227" y="1372901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EBB963D4-9487-489C-904A-059F42A01183}"/>
              </a:ext>
            </a:extLst>
          </p:cNvPr>
          <p:cNvSpPr txBox="1"/>
          <p:nvPr/>
        </p:nvSpPr>
        <p:spPr>
          <a:xfrm>
            <a:off x="1602056" y="16767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B12F520D-B4FB-4268-B7D4-4DBF4F005A4B}"/>
              </a:ext>
            </a:extLst>
          </p:cNvPr>
          <p:cNvSpPr txBox="1"/>
          <p:nvPr/>
        </p:nvSpPr>
        <p:spPr>
          <a:xfrm>
            <a:off x="4529990" y="274442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2121F8F8-B4A0-47E3-8E6C-ADDDF66E586F}"/>
              </a:ext>
            </a:extLst>
          </p:cNvPr>
          <p:cNvSpPr txBox="1"/>
          <p:nvPr/>
        </p:nvSpPr>
        <p:spPr>
          <a:xfrm>
            <a:off x="7459085" y="274861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F01D84F-328F-4D5E-A578-A91B14BBDC9B}"/>
              </a:ext>
            </a:extLst>
          </p:cNvPr>
          <p:cNvSpPr txBox="1"/>
          <p:nvPr/>
        </p:nvSpPr>
        <p:spPr>
          <a:xfrm>
            <a:off x="10635905" y="1904526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1DDF36F-42BA-4807-9D10-23B1D849074C}"/>
              </a:ext>
            </a:extLst>
          </p:cNvPr>
          <p:cNvSpPr txBox="1"/>
          <p:nvPr/>
        </p:nvSpPr>
        <p:spPr>
          <a:xfrm>
            <a:off x="2211656" y="22863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CB73FC1-085F-4EDD-88BF-C1C93FB55558}"/>
              </a:ext>
            </a:extLst>
          </p:cNvPr>
          <p:cNvSpPr txBox="1"/>
          <p:nvPr/>
        </p:nvSpPr>
        <p:spPr>
          <a:xfrm>
            <a:off x="2364056" y="24387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72347017-3105-4C51-BAB7-B328596B89F9}"/>
              </a:ext>
            </a:extLst>
          </p:cNvPr>
          <p:cNvSpPr txBox="1"/>
          <p:nvPr/>
        </p:nvSpPr>
        <p:spPr>
          <a:xfrm>
            <a:off x="2516456" y="25911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66FCE754-9746-4B5F-B593-8D6284A94F8D}"/>
              </a:ext>
            </a:extLst>
          </p:cNvPr>
          <p:cNvSpPr txBox="1"/>
          <p:nvPr/>
        </p:nvSpPr>
        <p:spPr>
          <a:xfrm>
            <a:off x="2746912" y="2732272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1DDF1CD-3F26-4828-84DA-EDC645A695B6}"/>
              </a:ext>
            </a:extLst>
          </p:cNvPr>
          <p:cNvSpPr txBox="1"/>
          <p:nvPr/>
        </p:nvSpPr>
        <p:spPr>
          <a:xfrm>
            <a:off x="2821256" y="28959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1809501A-2CA7-46D4-9751-1CDBB7C61214}"/>
              </a:ext>
            </a:extLst>
          </p:cNvPr>
          <p:cNvSpPr txBox="1"/>
          <p:nvPr/>
        </p:nvSpPr>
        <p:spPr>
          <a:xfrm>
            <a:off x="2973656" y="3093426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5B456BD-B52C-4E17-8A33-7CC4A79F6948}"/>
              </a:ext>
            </a:extLst>
          </p:cNvPr>
          <p:cNvSpPr txBox="1"/>
          <p:nvPr/>
        </p:nvSpPr>
        <p:spPr>
          <a:xfrm>
            <a:off x="3126056" y="32007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B6DBC3B-5B03-4014-8BD8-C7D5C8332CD5}"/>
              </a:ext>
            </a:extLst>
          </p:cNvPr>
          <p:cNvSpPr txBox="1"/>
          <p:nvPr/>
        </p:nvSpPr>
        <p:spPr>
          <a:xfrm>
            <a:off x="3278456" y="33531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50F6B66-F890-40DA-83B2-EBD3B0362C4F}"/>
              </a:ext>
            </a:extLst>
          </p:cNvPr>
          <p:cNvSpPr txBox="1"/>
          <p:nvPr/>
        </p:nvSpPr>
        <p:spPr>
          <a:xfrm>
            <a:off x="3430856" y="35055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B850243-D974-4717-8F66-4F9D8777011D}"/>
              </a:ext>
            </a:extLst>
          </p:cNvPr>
          <p:cNvSpPr txBox="1"/>
          <p:nvPr/>
        </p:nvSpPr>
        <p:spPr>
          <a:xfrm>
            <a:off x="3583256" y="36579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2624FB5-8D94-4362-AD34-28A761E780C6}"/>
              </a:ext>
            </a:extLst>
          </p:cNvPr>
          <p:cNvSpPr txBox="1"/>
          <p:nvPr/>
        </p:nvSpPr>
        <p:spPr>
          <a:xfrm>
            <a:off x="3735656" y="38103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B7F183D8-3336-4E5A-9272-FB72F3F5787A}"/>
              </a:ext>
            </a:extLst>
          </p:cNvPr>
          <p:cNvSpPr txBox="1"/>
          <p:nvPr/>
        </p:nvSpPr>
        <p:spPr>
          <a:xfrm>
            <a:off x="3888056" y="39627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384025D3-EE37-4AA8-8F4D-687FF3C20505}"/>
              </a:ext>
            </a:extLst>
          </p:cNvPr>
          <p:cNvSpPr txBox="1"/>
          <p:nvPr/>
        </p:nvSpPr>
        <p:spPr>
          <a:xfrm>
            <a:off x="4040456" y="41151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02C1F6D8-0F46-4E65-81ED-9BEAF0115F4C}"/>
              </a:ext>
            </a:extLst>
          </p:cNvPr>
          <p:cNvSpPr txBox="1"/>
          <p:nvPr/>
        </p:nvSpPr>
        <p:spPr>
          <a:xfrm>
            <a:off x="4192856" y="42675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7B98B8B-B8D6-432A-85B8-0633D2B3880E}"/>
              </a:ext>
            </a:extLst>
          </p:cNvPr>
          <p:cNvSpPr txBox="1"/>
          <p:nvPr/>
        </p:nvSpPr>
        <p:spPr>
          <a:xfrm>
            <a:off x="988026" y="4009989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32AD9B2D-C50A-42DE-BBDF-F1C98ABEDA74}"/>
              </a:ext>
            </a:extLst>
          </p:cNvPr>
          <p:cNvSpPr txBox="1"/>
          <p:nvPr/>
        </p:nvSpPr>
        <p:spPr>
          <a:xfrm>
            <a:off x="5107256" y="51819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623D265A-56C8-4D00-90B3-8EF0EABDD669}"/>
              </a:ext>
            </a:extLst>
          </p:cNvPr>
          <p:cNvSpPr txBox="1"/>
          <p:nvPr/>
        </p:nvSpPr>
        <p:spPr>
          <a:xfrm>
            <a:off x="5259656" y="53343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BC45EDF9-A683-4308-9613-5BDE9FF025B8}"/>
              </a:ext>
            </a:extLst>
          </p:cNvPr>
          <p:cNvSpPr txBox="1"/>
          <p:nvPr/>
        </p:nvSpPr>
        <p:spPr>
          <a:xfrm>
            <a:off x="5448114" y="5519311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716DC010-9652-4584-8371-9013E96E5758}"/>
              </a:ext>
            </a:extLst>
          </p:cNvPr>
          <p:cNvSpPr txBox="1"/>
          <p:nvPr/>
        </p:nvSpPr>
        <p:spPr>
          <a:xfrm>
            <a:off x="3278456" y="5871137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D8B554B2-4919-4BE7-90AE-F547DF86234E}"/>
              </a:ext>
            </a:extLst>
          </p:cNvPr>
          <p:cNvSpPr txBox="1"/>
          <p:nvPr/>
        </p:nvSpPr>
        <p:spPr>
          <a:xfrm>
            <a:off x="-1986097" y="5124727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64F4E64E-907B-4EDB-B1CE-BCE73BD30DF2}"/>
              </a:ext>
            </a:extLst>
          </p:cNvPr>
          <p:cNvSpPr txBox="1"/>
          <p:nvPr/>
        </p:nvSpPr>
        <p:spPr>
          <a:xfrm>
            <a:off x="6021656" y="60963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21F73FD-92FB-4EE9-BA8F-CF48E4A664AE}"/>
              </a:ext>
            </a:extLst>
          </p:cNvPr>
          <p:cNvSpPr txBox="1"/>
          <p:nvPr/>
        </p:nvSpPr>
        <p:spPr>
          <a:xfrm>
            <a:off x="8497227" y="2685778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007BC334-F027-4742-9E0C-4F6749C293E0}"/>
              </a:ext>
            </a:extLst>
          </p:cNvPr>
          <p:cNvSpPr txBox="1"/>
          <p:nvPr/>
        </p:nvSpPr>
        <p:spPr>
          <a:xfrm>
            <a:off x="5412055" y="2085616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C1873BFA-865C-46CC-824C-73CC7F82A86C}"/>
              </a:ext>
            </a:extLst>
          </p:cNvPr>
          <p:cNvSpPr txBox="1"/>
          <p:nvPr/>
        </p:nvSpPr>
        <p:spPr>
          <a:xfrm>
            <a:off x="2646703" y="1149689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1DB03849-588A-4792-AD9E-63A57E5DA53B}"/>
              </a:ext>
            </a:extLst>
          </p:cNvPr>
          <p:cNvSpPr txBox="1"/>
          <p:nvPr/>
        </p:nvSpPr>
        <p:spPr>
          <a:xfrm>
            <a:off x="2494303" y="997289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A4EE0F86-9094-4D09-BAAA-A943BF23197E}"/>
              </a:ext>
            </a:extLst>
          </p:cNvPr>
          <p:cNvSpPr txBox="1"/>
          <p:nvPr/>
        </p:nvSpPr>
        <p:spPr>
          <a:xfrm>
            <a:off x="8802027" y="880893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50A927F5-8403-4EEF-BDD8-8C2FB9FF371F}"/>
              </a:ext>
            </a:extLst>
          </p:cNvPr>
          <p:cNvSpPr txBox="1"/>
          <p:nvPr/>
        </p:nvSpPr>
        <p:spPr>
          <a:xfrm>
            <a:off x="8745135" y="6473874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E48CBA7-2A32-44C5-996F-530E76CEFA9B}"/>
              </a:ext>
            </a:extLst>
          </p:cNvPr>
          <p:cNvSpPr txBox="1"/>
          <p:nvPr/>
        </p:nvSpPr>
        <p:spPr>
          <a:xfrm>
            <a:off x="130246" y="1838296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78C879F-ACBA-4C55-94A2-02185FB9C72C}"/>
              </a:ext>
            </a:extLst>
          </p:cNvPr>
          <p:cNvSpPr txBox="1"/>
          <p:nvPr/>
        </p:nvSpPr>
        <p:spPr>
          <a:xfrm>
            <a:off x="10363199" y="3182051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2BE303B2-46ED-404C-97EE-D6C277DBE00A}"/>
              </a:ext>
            </a:extLst>
          </p:cNvPr>
          <p:cNvSpPr txBox="1"/>
          <p:nvPr/>
        </p:nvSpPr>
        <p:spPr>
          <a:xfrm>
            <a:off x="10635904" y="5860842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742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27F8CFC8-91B7-4F97-BB1A-E85EE2409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" y="1920239"/>
            <a:ext cx="5648960" cy="3167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CC886F-02EE-4269-B30A-D68ABF804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432560"/>
          </a:xfrm>
        </p:spPr>
        <p:txBody>
          <a:bodyPr/>
          <a:lstStyle/>
          <a:p>
            <a:r>
              <a:rPr lang="ru-RU" b="1" dirty="0">
                <a:solidFill>
                  <a:srgbClr val="D5111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Обобщенная структурная схема ЭВМ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B9633D-A2B2-4A1A-9863-DFC6E844FFDD}"/>
              </a:ext>
            </a:extLst>
          </p:cNvPr>
          <p:cNvSpPr txBox="1"/>
          <p:nvPr/>
        </p:nvSpPr>
        <p:spPr>
          <a:xfrm>
            <a:off x="5527040" y="5253171"/>
            <a:ext cx="6096000" cy="1525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Внешние устройства</a:t>
            </a:r>
            <a:r>
              <a:rPr lang="ru-RU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Обеспечивают эффективное взаимодействие компьютера с окружающей средой: пользователями, объектами управления, другими машинами (внешняя память и устройства ввода-вывода).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BF7B9E-C3BC-49C1-B680-8A2E759DF9FC}"/>
              </a:ext>
            </a:extLst>
          </p:cNvPr>
          <p:cNvSpPr txBox="1"/>
          <p:nvPr/>
        </p:nvSpPr>
        <p:spPr>
          <a:xfrm>
            <a:off x="20320" y="52531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 1. - Схема</a:t>
            </a:r>
            <a:endParaRPr lang="ru-RU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2DAF2B-C7E0-4D86-85C7-AFA0C1447345}"/>
              </a:ext>
            </a:extLst>
          </p:cNvPr>
          <p:cNvSpPr txBox="1"/>
          <p:nvPr/>
        </p:nvSpPr>
        <p:spPr>
          <a:xfrm>
            <a:off x="11623040" y="104848"/>
            <a:ext cx="457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52AFDA-7645-486C-80C3-BA3757735DA4}"/>
              </a:ext>
            </a:extLst>
          </p:cNvPr>
          <p:cNvSpPr txBox="1"/>
          <p:nvPr/>
        </p:nvSpPr>
        <p:spPr>
          <a:xfrm>
            <a:off x="5527040" y="1085161"/>
            <a:ext cx="6096000" cy="1525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Процессор</a:t>
            </a:r>
            <a:r>
              <a:rPr lang="ru-RU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(центральный процессор). Основной вычислительный блок компьютера, содержит важнейшие функциональные устройства: устройство управления, арифметико-логическое устройство, процессорную память.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41FA23-4E1A-4B34-AA54-578B4A3C9ECF}"/>
              </a:ext>
            </a:extLst>
          </p:cNvPr>
          <p:cNvSpPr txBox="1"/>
          <p:nvPr/>
        </p:nvSpPr>
        <p:spPr>
          <a:xfrm>
            <a:off x="6116320" y="2788472"/>
            <a:ext cx="6096000" cy="11560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Оперативная память</a:t>
            </a:r>
            <a:r>
              <a:rPr lang="ru-RU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Запоминающее устройство, используемое для оперативного хранения и обмена информацией с другими узлами машины.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A0E162-39E6-4863-9E47-096E445EE346}"/>
              </a:ext>
            </a:extLst>
          </p:cNvPr>
          <p:cNvSpPr txBox="1"/>
          <p:nvPr/>
        </p:nvSpPr>
        <p:spPr>
          <a:xfrm>
            <a:off x="6096000" y="3987352"/>
            <a:ext cx="6096000" cy="11560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Каналы связи</a:t>
            </a:r>
            <a:r>
              <a:rPr lang="ru-RU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</a:t>
            </a:r>
            <a:r>
              <a:rPr lang="ru-RU" sz="16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внутримашинный</a:t>
            </a:r>
            <a:r>
              <a:rPr lang="ru-RU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интерфейс). Служат для сопряжения центральных узлов машины с её внешними устройствами.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D7D26BC-369E-4575-8176-E4AF830F1A97}"/>
              </a:ext>
            </a:extLst>
          </p:cNvPr>
          <p:cNvSpPr/>
          <p:nvPr/>
        </p:nvSpPr>
        <p:spPr>
          <a:xfrm>
            <a:off x="5328745" y="1187669"/>
            <a:ext cx="6619415" cy="14910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CB639408-5851-408F-8504-B68E2D96E370}"/>
              </a:ext>
            </a:extLst>
          </p:cNvPr>
          <p:cNvSpPr/>
          <p:nvPr/>
        </p:nvSpPr>
        <p:spPr>
          <a:xfrm>
            <a:off x="6075681" y="2870648"/>
            <a:ext cx="5872479" cy="11167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4DF3C799-498E-48D1-9526-7F8B1804CE9D}"/>
              </a:ext>
            </a:extLst>
          </p:cNvPr>
          <p:cNvSpPr/>
          <p:nvPr/>
        </p:nvSpPr>
        <p:spPr>
          <a:xfrm>
            <a:off x="5334702" y="5262082"/>
            <a:ext cx="6619415" cy="14910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647BF7BB-A662-4088-B2CC-024167B5F93A}"/>
              </a:ext>
            </a:extLst>
          </p:cNvPr>
          <p:cNvSpPr/>
          <p:nvPr/>
        </p:nvSpPr>
        <p:spPr>
          <a:xfrm>
            <a:off x="6075681" y="4063202"/>
            <a:ext cx="5872479" cy="11167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CAB86646-CAE4-4154-85F5-A196D82CA7FB}"/>
              </a:ext>
            </a:extLst>
          </p:cNvPr>
          <p:cNvSpPr/>
          <p:nvPr/>
        </p:nvSpPr>
        <p:spPr>
          <a:xfrm>
            <a:off x="5225569" y="1132228"/>
            <a:ext cx="6619415" cy="14910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4B0B3DE7-94F6-47A2-8117-F1864706414D}"/>
              </a:ext>
            </a:extLst>
          </p:cNvPr>
          <p:cNvSpPr/>
          <p:nvPr/>
        </p:nvSpPr>
        <p:spPr>
          <a:xfrm>
            <a:off x="5232225" y="5231181"/>
            <a:ext cx="6619415" cy="14910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89E45ACB-76DE-4550-B314-D51742E5A61C}"/>
              </a:ext>
            </a:extLst>
          </p:cNvPr>
          <p:cNvSpPr/>
          <p:nvPr/>
        </p:nvSpPr>
        <p:spPr>
          <a:xfrm>
            <a:off x="5972505" y="4058955"/>
            <a:ext cx="5872479" cy="11167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8866D96F-B75E-4D60-B571-2D027AAD1E34}"/>
              </a:ext>
            </a:extLst>
          </p:cNvPr>
          <p:cNvSpPr/>
          <p:nvPr/>
        </p:nvSpPr>
        <p:spPr>
          <a:xfrm>
            <a:off x="6016295" y="2853492"/>
            <a:ext cx="5872479" cy="11167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01731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5700D4F-5A0F-40C9-B6B9-04E2D4461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432560"/>
          </a:xfrm>
        </p:spPr>
        <p:txBody>
          <a:bodyPr/>
          <a:lstStyle/>
          <a:p>
            <a:r>
              <a:rPr lang="ru-RU" b="1" dirty="0">
                <a:solidFill>
                  <a:srgbClr val="D5111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Процессор и оперативная память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A2B83A-3CA3-494D-AF88-20D68BD162C3}"/>
              </a:ext>
            </a:extLst>
          </p:cNvPr>
          <p:cNvSpPr txBox="1"/>
          <p:nvPr/>
        </p:nvSpPr>
        <p:spPr>
          <a:xfrm>
            <a:off x="11623040" y="104848"/>
            <a:ext cx="457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4EB120-F838-4C95-97BA-85DEF8068390}"/>
              </a:ext>
            </a:extLst>
          </p:cNvPr>
          <p:cNvSpPr txBox="1"/>
          <p:nvPr/>
        </p:nvSpPr>
        <p:spPr>
          <a:xfrm>
            <a:off x="5755640" y="2090906"/>
            <a:ext cx="6096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Процессор IBM PC — Intel 8088 с частотой 4,77 МГц.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9D31D7-88CA-4FCF-AE89-96BF06036448}"/>
              </a:ext>
            </a:extLst>
          </p:cNvPr>
          <p:cNvSpPr txBox="1"/>
          <p:nvPr/>
        </p:nvSpPr>
        <p:spPr>
          <a:xfrm>
            <a:off x="396477" y="4297639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Объём оперативной памяти — от 16 до 256 Кбайт (можно было расширить до 640 Кбайт).</a:t>
            </a: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C2CD2DBB-C47E-42FA-8E7A-EFCE51923B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77" y="1632904"/>
            <a:ext cx="5130563" cy="1947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icture background">
            <a:extLst>
              <a:ext uri="{FF2B5EF4-FFF2-40B4-BE49-F238E27FC236}">
                <a16:creationId xmlns:a16="http://schemas.microsoft.com/office/drawing/2014/main" id="{F96FCEBF-88D9-4B1A-ADEE-B3C4F7B7C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9440" y="3624339"/>
            <a:ext cx="3942082" cy="2634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A7B54F0-E56C-43EC-BEFD-2D17B2EE2441}"/>
              </a:ext>
            </a:extLst>
          </p:cNvPr>
          <p:cNvSpPr txBox="1"/>
          <p:nvPr/>
        </p:nvSpPr>
        <p:spPr>
          <a:xfrm>
            <a:off x="1" y="37805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40967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 2. - Процессор</a:t>
            </a:r>
            <a:endParaRPr lang="ru-RU" dirty="0">
              <a:solidFill>
                <a:srgbClr val="40967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E18A63-E2D1-4736-BDFE-38E4031DE806}"/>
              </a:ext>
            </a:extLst>
          </p:cNvPr>
          <p:cNvSpPr txBox="1"/>
          <p:nvPr/>
        </p:nvSpPr>
        <p:spPr>
          <a:xfrm>
            <a:off x="5755640" y="625889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40967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 3. – Оперативная память (иконка)</a:t>
            </a:r>
            <a:endParaRPr lang="ru-RU" dirty="0">
              <a:solidFill>
                <a:srgbClr val="409671"/>
              </a:solidFill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FB0242E6-0CE5-465B-A559-A406921AC722}"/>
              </a:ext>
            </a:extLst>
          </p:cNvPr>
          <p:cNvSpPr/>
          <p:nvPr/>
        </p:nvSpPr>
        <p:spPr>
          <a:xfrm>
            <a:off x="5736722" y="1905162"/>
            <a:ext cx="6255582" cy="14910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5C0AC3A3-E991-4459-9E49-7D0DD0856E1C}"/>
              </a:ext>
            </a:extLst>
          </p:cNvPr>
          <p:cNvSpPr/>
          <p:nvPr/>
        </p:nvSpPr>
        <p:spPr>
          <a:xfrm>
            <a:off x="199697" y="4376229"/>
            <a:ext cx="6419718" cy="14910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0925C87C-EC3D-4362-A271-6783219571C4}"/>
              </a:ext>
            </a:extLst>
          </p:cNvPr>
          <p:cNvSpPr/>
          <p:nvPr/>
        </p:nvSpPr>
        <p:spPr>
          <a:xfrm>
            <a:off x="301241" y="4311614"/>
            <a:ext cx="6419718" cy="14910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0160E8AF-70EA-463E-AEC1-069A444DAB0B}"/>
              </a:ext>
            </a:extLst>
          </p:cNvPr>
          <p:cNvSpPr/>
          <p:nvPr/>
        </p:nvSpPr>
        <p:spPr>
          <a:xfrm>
            <a:off x="5782268" y="1816919"/>
            <a:ext cx="6419718" cy="14910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10947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FB1186-A5A6-4D34-B443-D7CB9BD74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824"/>
            <a:ext cx="10515600" cy="1325563"/>
          </a:xfrm>
        </p:spPr>
        <p:txBody>
          <a:bodyPr/>
          <a:lstStyle/>
          <a:p>
            <a:r>
              <a:rPr lang="ru-RU" b="1" dirty="0">
                <a:solidFill>
                  <a:srgbClr val="D5111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 автоматической обработки информации в ЭВМ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902D525-4915-47F5-A1AA-E0DACC697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40324"/>
            <a:ext cx="10515600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 автоматической обработки информации в ЭВМ заключается в способности компьютера выполнять инструкции, данные ему в виде программы, без необходимости постоянного вмешательства или контроля со стороны человека-оператора.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F846A2-A15B-48A0-8D33-D0120058DB79}"/>
              </a:ext>
            </a:extLst>
          </p:cNvPr>
          <p:cNvSpPr txBox="1"/>
          <p:nvPr/>
        </p:nvSpPr>
        <p:spPr>
          <a:xfrm>
            <a:off x="5120640" y="2956361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Это достигается за счёт </a:t>
            </a:r>
            <a:r>
              <a:rPr lang="ru-RU" sz="24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использования центрального процессора</a:t>
            </a:r>
            <a:r>
              <a:rPr lang="ru-RU" sz="24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который обрабатывает инструкции и выполняет арифметические и логические операции над данными, хранящимися в памяти компьютера. Центральный процессор работает последовательно, выполняя инструкции одну за другой, пока программа не будет завершена</a:t>
            </a:r>
            <a:endParaRPr lang="ru-RU" sz="24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Picture background">
            <a:extLst>
              <a:ext uri="{FF2B5EF4-FFF2-40B4-BE49-F238E27FC236}">
                <a16:creationId xmlns:a16="http://schemas.microsoft.com/office/drawing/2014/main" id="{2E7904A5-2BF1-46D7-B9CD-55455774E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000" b="96000" l="6000" r="95000">
                        <a14:foregroundMark x1="11889" y1="56444" x2="6333" y2="55667"/>
                        <a14:foregroundMark x1="36222" y1="88444" x2="34222" y2="96222"/>
                        <a14:foregroundMark x1="8222" y1="78000" x2="6111" y2="78000"/>
                        <a14:foregroundMark x1="81778" y1="40333" x2="83222" y2="38667"/>
                        <a14:foregroundMark x1="84889" y1="36556" x2="87444" y2="22778"/>
                        <a14:foregroundMark x1="87444" y1="22778" x2="87778" y2="22556"/>
                        <a14:foregroundMark x1="72778" y1="6111" x2="72778" y2="6111"/>
                        <a14:foregroundMark x1="73222" y1="9889" x2="73222" y2="9889"/>
                        <a14:foregroundMark x1="57111" y1="40333" x2="55444" y2="41111"/>
                        <a14:foregroundMark x1="59000" y1="40333" x2="60556" y2="41889"/>
                        <a14:foregroundMark x1="63778" y1="43778" x2="62222" y2="43000"/>
                        <a14:foregroundMark x1="64667" y1="43889" x2="77000" y2="46556"/>
                        <a14:foregroundMark x1="77000" y1="46556" x2="86008" y2="41947"/>
                        <a14:foregroundMark x1="86694" y1="41220" x2="91111" y2="26889"/>
                        <a14:foregroundMark x1="91111" y1="26889" x2="87222" y2="15000"/>
                        <a14:foregroundMark x1="87222" y1="15000" x2="71556" y2="10000"/>
                        <a14:foregroundMark x1="71556" y1="10000" x2="64444" y2="11889"/>
                        <a14:foregroundMark x1="95000" y1="37333" x2="95000" y2="37333"/>
                        <a14:backgroundMark x1="88111" y1="43889" x2="85889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452" y="3136552"/>
            <a:ext cx="3055937" cy="305593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E28532-1670-4626-8107-622E7E95452A}"/>
              </a:ext>
            </a:extLst>
          </p:cNvPr>
          <p:cNvSpPr txBox="1"/>
          <p:nvPr/>
        </p:nvSpPr>
        <p:spPr>
          <a:xfrm>
            <a:off x="0" y="635278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40967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 </a:t>
            </a:r>
            <a:r>
              <a:rPr lang="en-US" b="1" dirty="0">
                <a:solidFill>
                  <a:srgbClr val="40967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b="1" dirty="0">
                <a:solidFill>
                  <a:srgbClr val="40967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– Обработка информации</a:t>
            </a:r>
            <a:endParaRPr lang="ru-RU" dirty="0">
              <a:solidFill>
                <a:srgbClr val="40967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E3456-4DB1-4755-84C6-CAD6A675A513}"/>
              </a:ext>
            </a:extLst>
          </p:cNvPr>
          <p:cNvSpPr txBox="1"/>
          <p:nvPr/>
        </p:nvSpPr>
        <p:spPr>
          <a:xfrm>
            <a:off x="11480800" y="180459"/>
            <a:ext cx="528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70261E4-8633-4D26-B54C-AFBED6AF8C38}"/>
              </a:ext>
            </a:extLst>
          </p:cNvPr>
          <p:cNvSpPr/>
          <p:nvPr/>
        </p:nvSpPr>
        <p:spPr>
          <a:xfrm>
            <a:off x="4861385" y="2868767"/>
            <a:ext cx="6619415" cy="35039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58B555D6-D461-46CB-9412-22580218A020}"/>
              </a:ext>
            </a:extLst>
          </p:cNvPr>
          <p:cNvSpPr/>
          <p:nvPr/>
        </p:nvSpPr>
        <p:spPr>
          <a:xfrm>
            <a:off x="4992765" y="2940038"/>
            <a:ext cx="6619415" cy="35039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91882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ADB281-0F8E-43FE-AC52-CC5EAD0FE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196655"/>
            <a:ext cx="11336570" cy="1325563"/>
          </a:xfrm>
        </p:spPr>
        <p:txBody>
          <a:bodyPr/>
          <a:lstStyle/>
          <a:p>
            <a:r>
              <a:rPr lang="ru-RU" b="1" dirty="0">
                <a:solidFill>
                  <a:srgbClr val="D5111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технические характеристики ЭВМ</a:t>
            </a:r>
          </a:p>
        </p:txBody>
      </p:sp>
      <p:pic>
        <p:nvPicPr>
          <p:cNvPr id="4102" name="Picture 6" descr="Picture background">
            <a:extLst>
              <a:ext uri="{FF2B5EF4-FFF2-40B4-BE49-F238E27FC236}">
                <a16:creationId xmlns:a16="http://schemas.microsoft.com/office/drawing/2014/main" id="{CEB07A8B-146B-4F7E-933F-5E553EC77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060" y="2792180"/>
            <a:ext cx="1773664" cy="171991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Picture background">
            <a:extLst>
              <a:ext uri="{FF2B5EF4-FFF2-40B4-BE49-F238E27FC236}">
                <a16:creationId xmlns:a16="http://schemas.microsoft.com/office/drawing/2014/main" id="{B28DC2B3-A2D3-4F37-A5D3-9CAD43DEE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52" t="9184" r="6973" b="14903"/>
          <a:stretch/>
        </p:blipFill>
        <p:spPr bwMode="auto">
          <a:xfrm>
            <a:off x="3538779" y="2817195"/>
            <a:ext cx="2208954" cy="162888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Picture background">
            <a:extLst>
              <a:ext uri="{FF2B5EF4-FFF2-40B4-BE49-F238E27FC236}">
                <a16:creationId xmlns:a16="http://schemas.microsoft.com/office/drawing/2014/main" id="{7EF2209D-BCCB-4C00-B846-0DF328BF8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2521" y="1105167"/>
            <a:ext cx="2474743" cy="162888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Picture background">
            <a:extLst>
              <a:ext uri="{FF2B5EF4-FFF2-40B4-BE49-F238E27FC236}">
                <a16:creationId xmlns:a16="http://schemas.microsoft.com/office/drawing/2014/main" id="{32FC30EB-C017-44E7-BDD1-77038AF888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779" y="4633060"/>
            <a:ext cx="2208954" cy="193742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8" name="Picture 22" descr="Picture background">
            <a:extLst>
              <a:ext uri="{FF2B5EF4-FFF2-40B4-BE49-F238E27FC236}">
                <a16:creationId xmlns:a16="http://schemas.microsoft.com/office/drawing/2014/main" id="{8027EA80-2109-4A16-B73E-940FF8BDA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779" y="1135465"/>
            <a:ext cx="2208954" cy="165671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0" name="Picture 24" descr="Picture background">
            <a:extLst>
              <a:ext uri="{FF2B5EF4-FFF2-40B4-BE49-F238E27FC236}">
                <a16:creationId xmlns:a16="http://schemas.microsoft.com/office/drawing/2014/main" id="{2D561A2C-E530-4E34-994F-E9FDAD650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119" y="4633060"/>
            <a:ext cx="1826361" cy="182636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8213E2B-E39F-43D8-83C8-3BDB320656BD}"/>
              </a:ext>
            </a:extLst>
          </p:cNvPr>
          <p:cNvSpPr txBox="1"/>
          <p:nvPr/>
        </p:nvSpPr>
        <p:spPr>
          <a:xfrm>
            <a:off x="8158480" y="3063203"/>
            <a:ext cx="352902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8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Устройства для постоянного хранения данных</a:t>
            </a:r>
            <a:r>
              <a:rPr lang="ru-RU" sz="18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5,25-дюймовые флоппи-дисководы (160 Кбайт или 320 Кбайт), кассетные носители.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42AB83-139E-4848-811D-FA64F6C03BC2}"/>
              </a:ext>
            </a:extLst>
          </p:cNvPr>
          <p:cNvSpPr txBox="1"/>
          <p:nvPr/>
        </p:nvSpPr>
        <p:spPr>
          <a:xfrm>
            <a:off x="169754" y="3207864"/>
            <a:ext cx="30728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8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Дисплей</a:t>
            </a:r>
            <a:r>
              <a:rPr lang="ru-RU" sz="18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монохромный IBM 5151 или цветной IBM 5153.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C2C627-B249-41B4-A5D6-C060CE58B124}"/>
              </a:ext>
            </a:extLst>
          </p:cNvPr>
          <p:cNvSpPr txBox="1"/>
          <p:nvPr/>
        </p:nvSpPr>
        <p:spPr>
          <a:xfrm>
            <a:off x="8572052" y="1705918"/>
            <a:ext cx="33385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8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Клавиатура</a:t>
            </a:r>
            <a:r>
              <a:rPr lang="ru-RU" sz="18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83-клавишная модель IBM Model F с </a:t>
            </a:r>
            <a:r>
              <a:rPr lang="ru-RU" sz="18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пятиконтактным</a:t>
            </a:r>
            <a:r>
              <a:rPr lang="ru-RU" sz="18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разъёмом. 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8930A38-D413-4872-9751-5EAAD14EF4A0}"/>
              </a:ext>
            </a:extLst>
          </p:cNvPr>
          <p:cNvSpPr txBox="1"/>
          <p:nvPr/>
        </p:nvSpPr>
        <p:spPr>
          <a:xfrm>
            <a:off x="574040" y="5126882"/>
            <a:ext cx="34073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8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Порты ввода-вывода</a:t>
            </a:r>
            <a:r>
              <a:rPr lang="ru-RU" sz="18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последовательный и параллельный порты. 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4E5F50-D1A4-4933-8811-C8389BAA11CF}"/>
              </a:ext>
            </a:extLst>
          </p:cNvPr>
          <p:cNvSpPr txBox="1"/>
          <p:nvPr/>
        </p:nvSpPr>
        <p:spPr>
          <a:xfrm>
            <a:off x="169754" y="2187174"/>
            <a:ext cx="30728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8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Операционная система</a:t>
            </a:r>
            <a:r>
              <a:rPr lang="ru-RU" sz="18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IBM BASIC или PC DOS 1.0. 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7ED39F0-CC89-4489-ACAC-2F5D32121D34}"/>
              </a:ext>
            </a:extLst>
          </p:cNvPr>
          <p:cNvSpPr txBox="1"/>
          <p:nvPr/>
        </p:nvSpPr>
        <p:spPr>
          <a:xfrm>
            <a:off x="8572051" y="5152082"/>
            <a:ext cx="34103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8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Габариты</a:t>
            </a:r>
            <a:r>
              <a:rPr lang="ru-RU" sz="18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ширина — около 51,4 см, глубина — 41,9 см, высота — 14 см. </a:t>
            </a:r>
          </a:p>
          <a:p>
            <a:pPr algn="l"/>
            <a:r>
              <a:rPr lang="ru-RU" sz="18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Вес</a:t>
            </a:r>
            <a:r>
              <a:rPr lang="ru-RU" sz="18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10,9–13,6 кг. 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A05255-02A9-41FE-855B-2B2481323A81}"/>
              </a:ext>
            </a:extLst>
          </p:cNvPr>
          <p:cNvSpPr txBox="1"/>
          <p:nvPr/>
        </p:nvSpPr>
        <p:spPr>
          <a:xfrm>
            <a:off x="11409680" y="171037"/>
            <a:ext cx="704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14409275-CB24-40F8-846A-2838144CFC33}"/>
              </a:ext>
            </a:extLst>
          </p:cNvPr>
          <p:cNvSpPr/>
          <p:nvPr/>
        </p:nvSpPr>
        <p:spPr>
          <a:xfrm>
            <a:off x="137918" y="2127796"/>
            <a:ext cx="3400862" cy="19374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04D98CF7-D4C6-4194-B5BB-0A82B081289A}"/>
              </a:ext>
            </a:extLst>
          </p:cNvPr>
          <p:cNvSpPr/>
          <p:nvPr/>
        </p:nvSpPr>
        <p:spPr>
          <a:xfrm>
            <a:off x="137918" y="4941599"/>
            <a:ext cx="3400861" cy="12595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A4C7FF10-AC5C-4D28-B9D5-D50D67200C4F}"/>
              </a:ext>
            </a:extLst>
          </p:cNvPr>
          <p:cNvSpPr/>
          <p:nvPr/>
        </p:nvSpPr>
        <p:spPr>
          <a:xfrm>
            <a:off x="8158480" y="5152082"/>
            <a:ext cx="3752130" cy="12595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EFB1D77A-F324-48CB-A7CE-8126576738AB}"/>
              </a:ext>
            </a:extLst>
          </p:cNvPr>
          <p:cNvSpPr/>
          <p:nvPr/>
        </p:nvSpPr>
        <p:spPr>
          <a:xfrm>
            <a:off x="8073865" y="3048673"/>
            <a:ext cx="3752130" cy="14660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68AADB6F-B967-45C3-83A9-18E7CFC3DC78}"/>
              </a:ext>
            </a:extLst>
          </p:cNvPr>
          <p:cNvSpPr/>
          <p:nvPr/>
        </p:nvSpPr>
        <p:spPr>
          <a:xfrm>
            <a:off x="8344818" y="1499266"/>
            <a:ext cx="3481177" cy="12595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71914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FE0728-CBF4-4C1A-A471-FA613262F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-50167"/>
            <a:ext cx="10515600" cy="1325563"/>
          </a:xfrm>
        </p:spPr>
        <p:txBody>
          <a:bodyPr/>
          <a:lstStyle/>
          <a:p>
            <a:r>
              <a:rPr lang="ru-RU" b="1" dirty="0">
                <a:solidFill>
                  <a:srgbClr val="D5111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Внешние запоминающие устройства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F564BB-0F76-4383-9DE3-8757B5920167}"/>
              </a:ext>
            </a:extLst>
          </p:cNvPr>
          <p:cNvSpPr txBox="1"/>
          <p:nvPr/>
        </p:nvSpPr>
        <p:spPr>
          <a:xfrm>
            <a:off x="147320" y="5604637"/>
            <a:ext cx="1189736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информации на носителях ЭВМ осуществляется с помощью файловой системы. Это способ организации хранения и использования данных на устройстве внешней памяти (диске)</a:t>
            </a:r>
          </a:p>
          <a:p>
            <a:pPr algn="ctr"/>
            <a:endParaRPr lang="ru-RU" sz="1400" b="1" i="0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b="0" i="1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Для подключения жёстких магнитных дисков к микропроцессорному комплекту в </a:t>
            </a:r>
            <a:r>
              <a:rPr lang="en-US" sz="1400" b="0" i="1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IBM PC </a:t>
            </a:r>
            <a:r>
              <a:rPr lang="ru-RU" sz="1400" b="0" i="1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используется один из пяти типов интерфейсов: </a:t>
            </a:r>
            <a:r>
              <a:rPr lang="en-US" sz="1400" b="0" i="1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ST506/412, ESDI</a:t>
            </a:r>
            <a:r>
              <a:rPr lang="ru-RU" sz="1400" b="0" i="1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0" i="1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SCSI</a:t>
            </a:r>
            <a:r>
              <a:rPr lang="ru-RU" sz="1400" b="0" i="1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0" i="1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</a:t>
            </a:r>
            <a:r>
              <a:rPr lang="ru-RU" sz="1400" b="0" i="1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известный также как </a:t>
            </a:r>
            <a:r>
              <a:rPr lang="en-US" sz="1400" b="0" i="1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</a:t>
            </a:r>
            <a:endParaRPr lang="ru-RU" sz="1400" b="0" i="0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Picture background">
            <a:extLst>
              <a:ext uri="{FF2B5EF4-FFF2-40B4-BE49-F238E27FC236}">
                <a16:creationId xmlns:a16="http://schemas.microsoft.com/office/drawing/2014/main" id="{F0EB3C9D-9158-43DF-AE33-3662C3DB8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4334" y="1747482"/>
            <a:ext cx="4478866" cy="315440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B88C2EA-9FCA-4B56-986F-564E781E97EB}"/>
              </a:ext>
            </a:extLst>
          </p:cNvPr>
          <p:cNvSpPr txBox="1"/>
          <p:nvPr/>
        </p:nvSpPr>
        <p:spPr>
          <a:xfrm>
            <a:off x="558800" y="4790336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Дисководы для работы с лазерным диском</a:t>
            </a:r>
            <a:r>
              <a:rPr lang="ru-RU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Служат для чтения информации с компакт-дисков различного вида.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916C8B-FD97-4D33-B68C-0F553089DF3E}"/>
              </a:ext>
            </a:extLst>
          </p:cNvPr>
          <p:cNvSpPr txBox="1"/>
          <p:nvPr/>
        </p:nvSpPr>
        <p:spPr>
          <a:xfrm>
            <a:off x="558800" y="1290855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Накопители на жёстких магнитных дисках (НМД или винчестеры)</a:t>
            </a:r>
            <a:r>
              <a:rPr lang="ru-RU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В них носителем информации являются жёсткие несменные магнитные диски, объединённые в пакет. Назначение — долговременное (постоянное) хранение информации, используемой при работе с ЭВМ — операционных систем, оболочек, инструментальных программ и т. д..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E28714-D28B-43ED-9E74-E14C1B2BD65D}"/>
              </a:ext>
            </a:extLst>
          </p:cNvPr>
          <p:cNvSpPr txBox="1"/>
          <p:nvPr/>
        </p:nvSpPr>
        <p:spPr>
          <a:xfrm>
            <a:off x="558800" y="3774300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Флэш-карту</a:t>
            </a:r>
            <a:r>
              <a:rPr lang="ru-RU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Устройство для долговременного хранения данных с возможностью многократной перезаписи. Объём памяти — до 16 Гбайт и более.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76601F-F4C7-4A83-A431-1ED99CD5F53D}"/>
              </a:ext>
            </a:extLst>
          </p:cNvPr>
          <p:cNvSpPr txBox="1"/>
          <p:nvPr/>
        </p:nvSpPr>
        <p:spPr>
          <a:xfrm>
            <a:off x="558800" y="2940052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Накопители на жёстких сменных магнитных дисках</a:t>
            </a:r>
            <a:r>
              <a:rPr lang="ru-RU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Назначение — резервирование информации и транспортировка.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A62B20-5ED4-4E9F-A077-054A7A8CA901}"/>
              </a:ext>
            </a:extLst>
          </p:cNvPr>
          <p:cNvSpPr txBox="1"/>
          <p:nvPr/>
        </p:nvSpPr>
        <p:spPr>
          <a:xfrm>
            <a:off x="11389360" y="83812"/>
            <a:ext cx="8026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39AD8C-32EF-4380-9538-35743A1EE8F4}"/>
              </a:ext>
            </a:extLst>
          </p:cNvPr>
          <p:cNvSpPr txBox="1"/>
          <p:nvPr/>
        </p:nvSpPr>
        <p:spPr>
          <a:xfrm>
            <a:off x="6441440" y="50198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40967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 5. – Запоминающие устройства</a:t>
            </a:r>
            <a:endParaRPr lang="ru-RU" dirty="0">
              <a:solidFill>
                <a:srgbClr val="409671"/>
              </a:solidFill>
            </a:endParaRP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8BD691D9-B1E1-4B1A-9E13-565C6E26B0C6}"/>
              </a:ext>
            </a:extLst>
          </p:cNvPr>
          <p:cNvSpPr/>
          <p:nvPr/>
        </p:nvSpPr>
        <p:spPr>
          <a:xfrm>
            <a:off x="0" y="5507173"/>
            <a:ext cx="12192000" cy="1391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24783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FE0728-CBF4-4C1A-A471-FA613262F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-50167"/>
            <a:ext cx="10515600" cy="1325563"/>
          </a:xfrm>
        </p:spPr>
        <p:txBody>
          <a:bodyPr/>
          <a:lstStyle/>
          <a:p>
            <a:r>
              <a:rPr lang="ru-RU" b="1" dirty="0">
                <a:solidFill>
                  <a:srgbClr val="D5111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Устройства ввода – вывода информации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A62B20-5ED4-4E9F-A077-054A7A8CA901}"/>
              </a:ext>
            </a:extLst>
          </p:cNvPr>
          <p:cNvSpPr txBox="1"/>
          <p:nvPr/>
        </p:nvSpPr>
        <p:spPr>
          <a:xfrm>
            <a:off x="11389360" y="101187"/>
            <a:ext cx="8026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146" name="Picture 2" descr="Picture background">
            <a:extLst>
              <a:ext uri="{FF2B5EF4-FFF2-40B4-BE49-F238E27FC236}">
                <a16:creationId xmlns:a16="http://schemas.microsoft.com/office/drawing/2014/main" id="{DABD73A5-FD8D-4D3B-B762-E7296A393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572" y="1592689"/>
            <a:ext cx="10632855" cy="467201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2204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Box 142">
            <a:extLst>
              <a:ext uri="{FF2B5EF4-FFF2-40B4-BE49-F238E27FC236}">
                <a16:creationId xmlns:a16="http://schemas.microsoft.com/office/drawing/2014/main" id="{4FDB2C1F-1B2A-4C9F-A103-8B02809851E4}"/>
              </a:ext>
            </a:extLst>
          </p:cNvPr>
          <p:cNvSpPr txBox="1"/>
          <p:nvPr/>
        </p:nvSpPr>
        <p:spPr>
          <a:xfrm>
            <a:off x="4345256" y="44199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DD62FE7B-4480-4CB7-B05B-62182ABAC53E}"/>
              </a:ext>
            </a:extLst>
          </p:cNvPr>
          <p:cNvSpPr txBox="1"/>
          <p:nvPr/>
        </p:nvSpPr>
        <p:spPr>
          <a:xfrm>
            <a:off x="4954856" y="50295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D56BFF90-CF3F-471E-BFB1-BDEA794046F3}"/>
              </a:ext>
            </a:extLst>
          </p:cNvPr>
          <p:cNvSpPr txBox="1"/>
          <p:nvPr/>
        </p:nvSpPr>
        <p:spPr>
          <a:xfrm>
            <a:off x="7979609" y="4605189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D462AE23-43F0-4436-BF99-E22FEBE6D3AC}"/>
              </a:ext>
            </a:extLst>
          </p:cNvPr>
          <p:cNvSpPr txBox="1"/>
          <p:nvPr/>
        </p:nvSpPr>
        <p:spPr>
          <a:xfrm>
            <a:off x="4802456" y="48771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029B9432-2D7A-4A92-B485-1DBB8B744FAA}"/>
              </a:ext>
            </a:extLst>
          </p:cNvPr>
          <p:cNvSpPr txBox="1"/>
          <p:nvPr/>
        </p:nvSpPr>
        <p:spPr>
          <a:xfrm>
            <a:off x="1940575" y="4902064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721CEB3C-7940-4284-91F7-3FCFDAA0325F}"/>
              </a:ext>
            </a:extLst>
          </p:cNvPr>
          <p:cNvSpPr txBox="1"/>
          <p:nvPr/>
        </p:nvSpPr>
        <p:spPr>
          <a:xfrm>
            <a:off x="4650055" y="4706359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6A325F-3343-4505-9B73-45B68B6B1BD5}"/>
              </a:ext>
            </a:extLst>
          </p:cNvPr>
          <p:cNvSpPr txBox="1"/>
          <p:nvPr/>
        </p:nvSpPr>
        <p:spPr>
          <a:xfrm>
            <a:off x="1518918" y="2366861"/>
            <a:ext cx="915416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5400" b="1" dirty="0">
                <a:solidFill>
                  <a:srgbClr val="D5111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Структурна, состав и назначение ЭВМ </a:t>
            </a:r>
            <a:r>
              <a:rPr lang="en-US" sz="5400" b="1" dirty="0">
                <a:solidFill>
                  <a:srgbClr val="D5111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(IBM PC)</a:t>
            </a:r>
            <a:endParaRPr lang="ru-RU" sz="5400" b="1" dirty="0">
              <a:solidFill>
                <a:srgbClr val="D5111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B28D3AB-C6EC-40C4-AC6E-A27A27450A83}"/>
              </a:ext>
            </a:extLst>
          </p:cNvPr>
          <p:cNvCxnSpPr>
            <a:cxnSpLocks/>
          </p:cNvCxnSpPr>
          <p:nvPr/>
        </p:nvCxnSpPr>
        <p:spPr>
          <a:xfrm>
            <a:off x="5375998" y="6346290"/>
            <a:ext cx="1440000" cy="0"/>
          </a:xfrm>
          <a:prstGeom prst="line">
            <a:avLst/>
          </a:prstGeom>
          <a:ln w="28575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4539936-A042-440D-AEA0-07404772C2C6}"/>
              </a:ext>
            </a:extLst>
          </p:cNvPr>
          <p:cNvSpPr txBox="1"/>
          <p:nvPr/>
        </p:nvSpPr>
        <p:spPr>
          <a:xfrm>
            <a:off x="0" y="60960"/>
            <a:ext cx="1219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Кузбасский государственный технический университет имени Т. Ф. Горбачева в г. Прокопьевске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82DAD3-AFF9-4D4E-BBA0-12E60D4802C2}"/>
              </a:ext>
            </a:extLst>
          </p:cNvPr>
          <p:cNvSpPr txBox="1"/>
          <p:nvPr/>
        </p:nvSpPr>
        <p:spPr>
          <a:xfrm>
            <a:off x="0" y="6346290"/>
            <a:ext cx="1219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Прокопьевск, 2024</a:t>
            </a:r>
          </a:p>
        </p:txBody>
      </p:sp>
      <p:grpSp>
        <p:nvGrpSpPr>
          <p:cNvPr id="110" name="Google Shape;386;p38">
            <a:extLst>
              <a:ext uri="{FF2B5EF4-FFF2-40B4-BE49-F238E27FC236}">
                <a16:creationId xmlns:a16="http://schemas.microsoft.com/office/drawing/2014/main" id="{674364AA-7BE9-443F-98D6-89CCC8CB170A}"/>
              </a:ext>
            </a:extLst>
          </p:cNvPr>
          <p:cNvGrpSpPr/>
          <p:nvPr/>
        </p:nvGrpSpPr>
        <p:grpSpPr>
          <a:xfrm>
            <a:off x="3531792" y="1806577"/>
            <a:ext cx="537553" cy="136576"/>
            <a:chOff x="2641350" y="846250"/>
            <a:chExt cx="413600" cy="105075"/>
          </a:xfrm>
        </p:grpSpPr>
        <p:sp>
          <p:nvSpPr>
            <p:cNvPr id="111" name="Google Shape;387;p38">
              <a:extLst>
                <a:ext uri="{FF2B5EF4-FFF2-40B4-BE49-F238E27FC236}">
                  <a16:creationId xmlns:a16="http://schemas.microsoft.com/office/drawing/2014/main" id="{216C34C8-B5B4-44B6-B796-C516CFF1C900}"/>
                </a:ext>
              </a:extLst>
            </p:cNvPr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88;p38">
              <a:extLst>
                <a:ext uri="{FF2B5EF4-FFF2-40B4-BE49-F238E27FC236}">
                  <a16:creationId xmlns:a16="http://schemas.microsoft.com/office/drawing/2014/main" id="{664ED1D2-BCAE-4547-909C-ADF214D3E439}"/>
                </a:ext>
              </a:extLst>
            </p:cNvPr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89;p38">
              <a:extLst>
                <a:ext uri="{FF2B5EF4-FFF2-40B4-BE49-F238E27FC236}">
                  <a16:creationId xmlns:a16="http://schemas.microsoft.com/office/drawing/2014/main" id="{0C630CC4-DEF5-412B-8DE0-0B8DA4346DD6}"/>
                </a:ext>
              </a:extLst>
            </p:cNvPr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90;p38">
              <a:extLst>
                <a:ext uri="{FF2B5EF4-FFF2-40B4-BE49-F238E27FC236}">
                  <a16:creationId xmlns:a16="http://schemas.microsoft.com/office/drawing/2014/main" id="{2D86BEE0-2B1E-4168-B067-13D1A3F8CDA4}"/>
                </a:ext>
              </a:extLst>
            </p:cNvPr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" name="Прямая соединительная линия 114">
            <a:extLst>
              <a:ext uri="{FF2B5EF4-FFF2-40B4-BE49-F238E27FC236}">
                <a16:creationId xmlns:a16="http://schemas.microsoft.com/office/drawing/2014/main" id="{56186608-B1A3-4CC4-8D6C-845110CCF2F6}"/>
              </a:ext>
            </a:extLst>
          </p:cNvPr>
          <p:cNvCxnSpPr>
            <a:cxnSpLocks/>
          </p:cNvCxnSpPr>
          <p:nvPr/>
        </p:nvCxnSpPr>
        <p:spPr>
          <a:xfrm>
            <a:off x="3719446" y="4402440"/>
            <a:ext cx="7776554" cy="13274"/>
          </a:xfrm>
          <a:prstGeom prst="line">
            <a:avLst/>
          </a:prstGeom>
          <a:ln w="28575" cap="sq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DA174C79-79DE-4025-896D-90FA8017DAA2}"/>
              </a:ext>
            </a:extLst>
          </p:cNvPr>
          <p:cNvSpPr txBox="1"/>
          <p:nvPr/>
        </p:nvSpPr>
        <p:spPr>
          <a:xfrm>
            <a:off x="4955666" y="4574272"/>
            <a:ext cx="723633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 студент группы ИИб-241.2</a:t>
            </a:r>
            <a:b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Михеев Владислав Алексеевич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8DE98B2-9920-4E15-9A0D-1C0EB647208E}"/>
              </a:ext>
            </a:extLst>
          </p:cNvPr>
          <p:cNvSpPr txBox="1"/>
          <p:nvPr/>
        </p:nvSpPr>
        <p:spPr>
          <a:xfrm>
            <a:off x="1297256" y="13719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4BD25FA-8E6C-481E-8F46-E07365126CE1}"/>
              </a:ext>
            </a:extLst>
          </p:cNvPr>
          <p:cNvSpPr txBox="1"/>
          <p:nvPr/>
        </p:nvSpPr>
        <p:spPr>
          <a:xfrm>
            <a:off x="879488" y="258527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AC2C51A-27AB-40A4-A4EF-C620C1B6285B}"/>
              </a:ext>
            </a:extLst>
          </p:cNvPr>
          <p:cNvSpPr txBox="1"/>
          <p:nvPr/>
        </p:nvSpPr>
        <p:spPr>
          <a:xfrm>
            <a:off x="6925546" y="1523940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26FA35B-520F-48A0-900E-740FFC442532}"/>
              </a:ext>
            </a:extLst>
          </p:cNvPr>
          <p:cNvSpPr txBox="1"/>
          <p:nvPr/>
        </p:nvSpPr>
        <p:spPr>
          <a:xfrm>
            <a:off x="4069345" y="1093781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848D2459-0422-49E9-A106-016B274ADCB0}"/>
              </a:ext>
            </a:extLst>
          </p:cNvPr>
          <p:cNvSpPr txBox="1"/>
          <p:nvPr/>
        </p:nvSpPr>
        <p:spPr>
          <a:xfrm>
            <a:off x="4726659" y="5162182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4B2EE21A-CC25-4E86-9CF9-85484C7A234C}"/>
              </a:ext>
            </a:extLst>
          </p:cNvPr>
          <p:cNvSpPr txBox="1"/>
          <p:nvPr/>
        </p:nvSpPr>
        <p:spPr>
          <a:xfrm>
            <a:off x="1975173" y="5561460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529EAF4-7855-421E-A1F9-ABEA6D4CE65E}"/>
              </a:ext>
            </a:extLst>
          </p:cNvPr>
          <p:cNvSpPr txBox="1"/>
          <p:nvPr/>
        </p:nvSpPr>
        <p:spPr>
          <a:xfrm>
            <a:off x="6973227" y="1372901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EBB963D4-9487-489C-904A-059F42A01183}"/>
              </a:ext>
            </a:extLst>
          </p:cNvPr>
          <p:cNvSpPr txBox="1"/>
          <p:nvPr/>
        </p:nvSpPr>
        <p:spPr>
          <a:xfrm>
            <a:off x="1602056" y="16767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B12F520D-B4FB-4268-B7D4-4DBF4F005A4B}"/>
              </a:ext>
            </a:extLst>
          </p:cNvPr>
          <p:cNvSpPr txBox="1"/>
          <p:nvPr/>
        </p:nvSpPr>
        <p:spPr>
          <a:xfrm>
            <a:off x="4529990" y="274442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2121F8F8-B4A0-47E3-8E6C-ADDDF66E586F}"/>
              </a:ext>
            </a:extLst>
          </p:cNvPr>
          <p:cNvSpPr txBox="1"/>
          <p:nvPr/>
        </p:nvSpPr>
        <p:spPr>
          <a:xfrm>
            <a:off x="7459085" y="274861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F01D84F-328F-4D5E-A578-A91B14BBDC9B}"/>
              </a:ext>
            </a:extLst>
          </p:cNvPr>
          <p:cNvSpPr txBox="1"/>
          <p:nvPr/>
        </p:nvSpPr>
        <p:spPr>
          <a:xfrm>
            <a:off x="10635905" y="1904526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1DDF36F-42BA-4807-9D10-23B1D849074C}"/>
              </a:ext>
            </a:extLst>
          </p:cNvPr>
          <p:cNvSpPr txBox="1"/>
          <p:nvPr/>
        </p:nvSpPr>
        <p:spPr>
          <a:xfrm>
            <a:off x="2211656" y="22863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CB73FC1-085F-4EDD-88BF-C1C93FB55558}"/>
              </a:ext>
            </a:extLst>
          </p:cNvPr>
          <p:cNvSpPr txBox="1"/>
          <p:nvPr/>
        </p:nvSpPr>
        <p:spPr>
          <a:xfrm>
            <a:off x="2364056" y="24387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72347017-3105-4C51-BAB7-B328596B89F9}"/>
              </a:ext>
            </a:extLst>
          </p:cNvPr>
          <p:cNvSpPr txBox="1"/>
          <p:nvPr/>
        </p:nvSpPr>
        <p:spPr>
          <a:xfrm>
            <a:off x="2516456" y="25911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66FCE754-9746-4B5F-B593-8D6284A94F8D}"/>
              </a:ext>
            </a:extLst>
          </p:cNvPr>
          <p:cNvSpPr txBox="1"/>
          <p:nvPr/>
        </p:nvSpPr>
        <p:spPr>
          <a:xfrm>
            <a:off x="2746912" y="2732272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1DDF1CD-3F26-4828-84DA-EDC645A695B6}"/>
              </a:ext>
            </a:extLst>
          </p:cNvPr>
          <p:cNvSpPr txBox="1"/>
          <p:nvPr/>
        </p:nvSpPr>
        <p:spPr>
          <a:xfrm>
            <a:off x="2821256" y="28959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1809501A-2CA7-46D4-9751-1CDBB7C61214}"/>
              </a:ext>
            </a:extLst>
          </p:cNvPr>
          <p:cNvSpPr txBox="1"/>
          <p:nvPr/>
        </p:nvSpPr>
        <p:spPr>
          <a:xfrm>
            <a:off x="2973656" y="3093426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5B456BD-B52C-4E17-8A33-7CC4A79F6948}"/>
              </a:ext>
            </a:extLst>
          </p:cNvPr>
          <p:cNvSpPr txBox="1"/>
          <p:nvPr/>
        </p:nvSpPr>
        <p:spPr>
          <a:xfrm>
            <a:off x="3126056" y="32007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B6DBC3B-5B03-4014-8BD8-C7D5C8332CD5}"/>
              </a:ext>
            </a:extLst>
          </p:cNvPr>
          <p:cNvSpPr txBox="1"/>
          <p:nvPr/>
        </p:nvSpPr>
        <p:spPr>
          <a:xfrm>
            <a:off x="3278456" y="33531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50F6B66-F890-40DA-83B2-EBD3B0362C4F}"/>
              </a:ext>
            </a:extLst>
          </p:cNvPr>
          <p:cNvSpPr txBox="1"/>
          <p:nvPr/>
        </p:nvSpPr>
        <p:spPr>
          <a:xfrm>
            <a:off x="3430856" y="35055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B850243-D974-4717-8F66-4F9D8777011D}"/>
              </a:ext>
            </a:extLst>
          </p:cNvPr>
          <p:cNvSpPr txBox="1"/>
          <p:nvPr/>
        </p:nvSpPr>
        <p:spPr>
          <a:xfrm>
            <a:off x="3583256" y="36579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2624FB5-8D94-4362-AD34-28A761E780C6}"/>
              </a:ext>
            </a:extLst>
          </p:cNvPr>
          <p:cNvSpPr txBox="1"/>
          <p:nvPr/>
        </p:nvSpPr>
        <p:spPr>
          <a:xfrm>
            <a:off x="3735656" y="38103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B7F183D8-3336-4E5A-9272-FB72F3F5787A}"/>
              </a:ext>
            </a:extLst>
          </p:cNvPr>
          <p:cNvSpPr txBox="1"/>
          <p:nvPr/>
        </p:nvSpPr>
        <p:spPr>
          <a:xfrm>
            <a:off x="3888056" y="39627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384025D3-EE37-4AA8-8F4D-687FF3C20505}"/>
              </a:ext>
            </a:extLst>
          </p:cNvPr>
          <p:cNvSpPr txBox="1"/>
          <p:nvPr/>
        </p:nvSpPr>
        <p:spPr>
          <a:xfrm>
            <a:off x="4040456" y="41151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02C1F6D8-0F46-4E65-81ED-9BEAF0115F4C}"/>
              </a:ext>
            </a:extLst>
          </p:cNvPr>
          <p:cNvSpPr txBox="1"/>
          <p:nvPr/>
        </p:nvSpPr>
        <p:spPr>
          <a:xfrm>
            <a:off x="4192856" y="42675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7B98B8B-B8D6-432A-85B8-0633D2B3880E}"/>
              </a:ext>
            </a:extLst>
          </p:cNvPr>
          <p:cNvSpPr txBox="1"/>
          <p:nvPr/>
        </p:nvSpPr>
        <p:spPr>
          <a:xfrm>
            <a:off x="988026" y="4009989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32AD9B2D-C50A-42DE-BBDF-F1C98ABEDA74}"/>
              </a:ext>
            </a:extLst>
          </p:cNvPr>
          <p:cNvSpPr txBox="1"/>
          <p:nvPr/>
        </p:nvSpPr>
        <p:spPr>
          <a:xfrm>
            <a:off x="5107256" y="51819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623D265A-56C8-4D00-90B3-8EF0EABDD669}"/>
              </a:ext>
            </a:extLst>
          </p:cNvPr>
          <p:cNvSpPr txBox="1"/>
          <p:nvPr/>
        </p:nvSpPr>
        <p:spPr>
          <a:xfrm>
            <a:off x="5259656" y="53343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BC45EDF9-A683-4308-9613-5BDE9FF025B8}"/>
              </a:ext>
            </a:extLst>
          </p:cNvPr>
          <p:cNvSpPr txBox="1"/>
          <p:nvPr/>
        </p:nvSpPr>
        <p:spPr>
          <a:xfrm>
            <a:off x="5448114" y="5519311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716DC010-9652-4584-8371-9013E96E5758}"/>
              </a:ext>
            </a:extLst>
          </p:cNvPr>
          <p:cNvSpPr txBox="1"/>
          <p:nvPr/>
        </p:nvSpPr>
        <p:spPr>
          <a:xfrm>
            <a:off x="3278456" y="5871137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D8B554B2-4919-4BE7-90AE-F547DF86234E}"/>
              </a:ext>
            </a:extLst>
          </p:cNvPr>
          <p:cNvSpPr txBox="1"/>
          <p:nvPr/>
        </p:nvSpPr>
        <p:spPr>
          <a:xfrm>
            <a:off x="-1986097" y="5124727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64F4E64E-907B-4EDB-B1CE-BCE73BD30DF2}"/>
              </a:ext>
            </a:extLst>
          </p:cNvPr>
          <p:cNvSpPr txBox="1"/>
          <p:nvPr/>
        </p:nvSpPr>
        <p:spPr>
          <a:xfrm>
            <a:off x="6021656" y="6096325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ЭВМ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21F73FD-92FB-4EE9-BA8F-CF48E4A664AE}"/>
              </a:ext>
            </a:extLst>
          </p:cNvPr>
          <p:cNvSpPr txBox="1"/>
          <p:nvPr/>
        </p:nvSpPr>
        <p:spPr>
          <a:xfrm>
            <a:off x="8497227" y="2685778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007BC334-F027-4742-9E0C-4F6749C293E0}"/>
              </a:ext>
            </a:extLst>
          </p:cNvPr>
          <p:cNvSpPr txBox="1"/>
          <p:nvPr/>
        </p:nvSpPr>
        <p:spPr>
          <a:xfrm>
            <a:off x="5412055" y="2085616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C1873BFA-865C-46CC-824C-73CC7F82A86C}"/>
              </a:ext>
            </a:extLst>
          </p:cNvPr>
          <p:cNvSpPr txBox="1"/>
          <p:nvPr/>
        </p:nvSpPr>
        <p:spPr>
          <a:xfrm>
            <a:off x="2646703" y="1149689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1DB03849-588A-4792-AD9E-63A57E5DA53B}"/>
              </a:ext>
            </a:extLst>
          </p:cNvPr>
          <p:cNvSpPr txBox="1"/>
          <p:nvPr/>
        </p:nvSpPr>
        <p:spPr>
          <a:xfrm>
            <a:off x="2494303" y="997289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A4EE0F86-9094-4D09-BAAA-A943BF23197E}"/>
              </a:ext>
            </a:extLst>
          </p:cNvPr>
          <p:cNvSpPr txBox="1"/>
          <p:nvPr/>
        </p:nvSpPr>
        <p:spPr>
          <a:xfrm>
            <a:off x="8802027" y="880893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50A927F5-8403-4EEF-BDD8-8C2FB9FF371F}"/>
              </a:ext>
            </a:extLst>
          </p:cNvPr>
          <p:cNvSpPr txBox="1"/>
          <p:nvPr/>
        </p:nvSpPr>
        <p:spPr>
          <a:xfrm>
            <a:off x="8745135" y="6473874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E48CBA7-2A32-44C5-996F-530E76CEFA9B}"/>
              </a:ext>
            </a:extLst>
          </p:cNvPr>
          <p:cNvSpPr txBox="1"/>
          <p:nvPr/>
        </p:nvSpPr>
        <p:spPr>
          <a:xfrm>
            <a:off x="130246" y="1838296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78C879F-ACBA-4C55-94A2-02185FB9C72C}"/>
              </a:ext>
            </a:extLst>
          </p:cNvPr>
          <p:cNvSpPr txBox="1"/>
          <p:nvPr/>
        </p:nvSpPr>
        <p:spPr>
          <a:xfrm>
            <a:off x="10363199" y="3182051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2BE303B2-46ED-404C-97EE-D6C277DBE00A}"/>
              </a:ext>
            </a:extLst>
          </p:cNvPr>
          <p:cNvSpPr txBox="1"/>
          <p:nvPr/>
        </p:nvSpPr>
        <p:spPr>
          <a:xfrm>
            <a:off x="10635904" y="5860842"/>
            <a:ext cx="76943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tx1">
                    <a:alpha val="3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IBM PC</a:t>
            </a:r>
            <a:endParaRPr lang="ru-RU" sz="3600" i="1" dirty="0">
              <a:solidFill>
                <a:schemeClr val="tx1">
                  <a:alpha val="3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442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TM10001105[[fn=Уголки]]</Template>
  <TotalTime>50</TotalTime>
  <Words>668</Words>
  <Application>Microsoft Office PowerPoint</Application>
  <PresentationFormat>Широкоэкранный</PresentationFormat>
  <Paragraphs>143</Paragraphs>
  <Slides>8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Обобщенная структурная схема ЭВМ</vt:lpstr>
      <vt:lpstr>Процессор и оперативная память</vt:lpstr>
      <vt:lpstr>Принцип автоматической обработки информации в ЭВМ</vt:lpstr>
      <vt:lpstr>Основные технические характеристики ЭВМ</vt:lpstr>
      <vt:lpstr>Внешние запоминающие устройства</vt:lpstr>
      <vt:lpstr>Устройства ввода – вывода информации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Структура, состав и назначение ЭВМ</dc:title>
  <dc:creator>Владислав Михеев</dc:creator>
  <cp:lastModifiedBy>Владислав Михеев</cp:lastModifiedBy>
  <cp:revision>7</cp:revision>
  <dcterms:created xsi:type="dcterms:W3CDTF">2025-02-10T14:56:59Z</dcterms:created>
  <dcterms:modified xsi:type="dcterms:W3CDTF">2025-02-11T13:59:14Z</dcterms:modified>
</cp:coreProperties>
</file>

<file path=docProps/thumbnail.jpeg>
</file>